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</p:sldIdLst>
  <p:sldSz cx="14630400" cy="8229600"/>
  <p:notesSz cx="8229600" cy="14630400"/>
  <p:embeddedFontLst>
    <p:embeddedFont>
      <p:font typeface="Alexandria" panose="020B0604020202020204" charset="-78"/>
      <p:regular r:id="rId15"/>
    </p:embeddedFont>
    <p:embeddedFont>
      <p:font typeface="Nobile" panose="020B0604020202020204" charset="0"/>
      <p:regular r:id="rId16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ED7124-4CD3-81F0-8BF8-7A08DBCA2550}" v="64" dt="2026-05-04T06:38:56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A38B6-7241-B947-AC42-803D31A12508}" type="datetimeFigureOut">
              <a:rPr lang="sr-Latn-RS" smtClean="0"/>
              <a:t>4.5.2026.</a:t>
            </a:fld>
            <a:endParaRPr lang="sr-Latn-RS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F3DBB-5E85-8E47-822A-0EA6F5EA2D7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4970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2DDF9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" y="170021"/>
            <a:ext cx="5259705" cy="78895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1897618"/>
            <a:ext cx="663761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Palenta, Pura</a:t>
            </a:r>
            <a:r>
              <a:rPr lang="en-US" sz="445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, </a:t>
            </a:r>
            <a:r>
              <a:rPr lang="hr-HR" sz="445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Žganci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2946559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Više od običnog jela</a:t>
            </a:r>
            <a:endParaRPr lang="en-US" sz="6150" dirty="0"/>
          </a:p>
        </p:txBody>
      </p:sp>
      <p:sp>
        <p:nvSpPr>
          <p:cNvPr id="6" name="Text 3"/>
          <p:cNvSpPr/>
          <p:nvPr/>
        </p:nvSpPr>
        <p:spPr>
          <a:xfrm>
            <a:off x="6280190" y="524315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Jednostavna, hranjiva i beskrajno svestrana — palenta je jelo koje spaja generacije, regije i kulture. Otkrijte njezinu bogatu povijest, raznolikost i bezvremensku privlačnost.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33AE2A32-3BBA-BB4C-9C5B-10103F5CF847}"/>
              </a:ext>
            </a:extLst>
          </p:cNvPr>
          <p:cNvSpPr txBox="1"/>
          <p:nvPr/>
        </p:nvSpPr>
        <p:spPr>
          <a:xfrm>
            <a:off x="6400800" y="32004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r-Latn-RS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46D668A9-6F22-834F-B927-9F7C74F25BC1}"/>
              </a:ext>
            </a:extLst>
          </p:cNvPr>
          <p:cNvSpPr txBox="1"/>
          <p:nvPr/>
        </p:nvSpPr>
        <p:spPr>
          <a:xfrm>
            <a:off x="435429" y="391886"/>
            <a:ext cx="8893628" cy="947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sr-Latn-RS"/>
            </a:defPPr>
            <a:lvl1pPr indent="0">
              <a:lnSpc>
                <a:spcPts val="5550"/>
              </a:lnSpc>
              <a:buNone/>
              <a:defRPr sz="445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defRPr>
            </a:lvl1pPr>
          </a:lstStyle>
          <a:p>
            <a:r>
              <a:rPr lang="hr-HR"/>
              <a:t>Kako napraviti kiselo mlijeko
</a:t>
            </a:r>
            <a:endParaRPr lang="sr-Latn-R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59FA70F-4708-4047-B0D1-ABC36C937CE0}"/>
              </a:ext>
            </a:extLst>
          </p:cNvPr>
          <p:cNvSpPr txBox="1"/>
          <p:nvPr/>
        </p:nvSpPr>
        <p:spPr>
          <a:xfrm>
            <a:off x="0" y="1338944"/>
            <a:ext cx="14630400" cy="6890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sr-Latn-RS"/>
            </a:defPPr>
            <a:lvl1pPr indent="0">
              <a:lnSpc>
                <a:spcPts val="2850"/>
              </a:lnSpc>
              <a:buNone/>
              <a:defRPr sz="1750" b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defRPr>
            </a:lvl1pPr>
          </a:lstStyle>
          <a:p>
            <a:r>
              <a:rPr lang="hr-HR" sz="160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/>
              <a:t>Sastojci i oprema: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/>
              <a:t>Mlijeko: Najbolje je svježe punomasno mlijeko (domaće ili kupovno s većim postotkom masti).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/>
              <a:t>Maja (starter): 1 do 2 žlice čvrstog jogurta ili već gotovog kiselog mlijeka sobne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/>
              <a:t>Posuda: Staklena tegla ili keramička posuda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/>
              <a:t>Kuhanje mlijeka: Mlijeko zagrijte do ključanja, a zatim ga ostavite da se ohladi. Ako koristite pasterizovano mlijeko iz tetrapaka, dovoljno ga je samo zagrijati.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/>
              <a:t>Postizanje prave temperature: Ovo je najvažniji korak. Mlijeko treba biti mlako, otprilike 40°C do 45°C.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600"/>
              <a:t>Savjet: Ako nemate termometar, umočite čisti mali prst u mlijeko – trebalo bi da osjetite toplotu, ali da vas ne peče (da možete izdržati 10 sekundi).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/>
              <a:t>Dodavanje maje: U malu šalicu odvojite malo toplog mlijeka i u njemu razmutite jogurt/kiselo mlijeko da postane glatko. Tu smjesu ulijte nazad u lonac s ostatkom mlijeka i lagano promiješajte.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/>
              <a:t>Inkubacija (utopljavanje): Prelijte mlijeko u tegle ili posude u kojima će stajati. Poklopite ih (ili prekrijte gazom) i dobro zamotajte u deblje Ručnike ili deku. Cilj je da mlijeko što duže zadrži toplinu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/>
              <a:t>Vrijeme mirovanja: Ostavite posude na toplom mjestu (bez pomjeranja!) otprilike 5 do 8 sati. Duže stajanje rezultira kiselijim ukusom.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/>
              <a:t>Hlađenje: Kada se mlijeko stegne, stavite ga u frižider. Hlađenjem će postati još čvršće i ukusnije.</a:t>
            </a:r>
          </a:p>
          <a:p>
            <a:endParaRPr lang="hr-HR" sz="1600"/>
          </a:p>
        </p:txBody>
      </p:sp>
    </p:spTree>
    <p:extLst>
      <p:ext uri="{BB962C8B-B14F-4D97-AF65-F5344CB8AC3E}">
        <p14:creationId xmlns:p14="http://schemas.microsoft.com/office/powerpoint/2010/main" val="1059165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2DDF9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7" y="143351"/>
            <a:ext cx="5295186" cy="79427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56246" y="570905"/>
            <a:ext cx="4784646" cy="598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Pitanja i diskusija</a:t>
            </a:r>
            <a:endParaRPr lang="en-US" sz="3750" dirty="0"/>
          </a:p>
        </p:txBody>
      </p:sp>
      <p:sp>
        <p:nvSpPr>
          <p:cNvPr id="5" name="Text 2"/>
          <p:cNvSpPr/>
          <p:nvPr/>
        </p:nvSpPr>
        <p:spPr>
          <a:xfrm>
            <a:off x="6156246" y="1411129"/>
            <a:ext cx="7804309" cy="1650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450"/>
              </a:lnSpc>
              <a:buNone/>
            </a:pPr>
            <a:r>
              <a:rPr lang="en-US" sz="51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Podijelite svoje omiljene recepte!</a:t>
            </a:r>
            <a:endParaRPr lang="en-US" sz="5150" dirty="0"/>
          </a:p>
        </p:txBody>
      </p:sp>
      <p:sp>
        <p:nvSpPr>
          <p:cNvPr id="6" name="Text 3"/>
          <p:cNvSpPr/>
          <p:nvPr/>
        </p:nvSpPr>
        <p:spPr>
          <a:xfrm>
            <a:off x="6156246" y="3303984"/>
            <a:ext cx="7804309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Svaka obitelj ima svoju tajnu pripreme palente. Koja je vaša?</a:t>
            </a:r>
            <a:endParaRPr lang="en-US" sz="15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7921" y="3773567"/>
            <a:ext cx="287060" cy="28706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778109" y="3767733"/>
            <a:ext cx="3364111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Kako vi pripremate palentu?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6778109" y="4163497"/>
            <a:ext cx="7182445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Krupno ili sitno brašno? S maslacem ili maslinovim uljem?</a:t>
            </a:r>
            <a:endParaRPr lang="en-US" sz="15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7921" y="4774406"/>
            <a:ext cx="287060" cy="28706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778109" y="4768572"/>
            <a:ext cx="2551748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Uz što je poslužujete?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6778109" y="5164336"/>
            <a:ext cx="7182445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Pršut, sir, gulaš, gljive — koja je vaša omiljena kombinacija?</a:t>
            </a:r>
            <a:endParaRPr lang="en-US" sz="15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7921" y="5775246"/>
            <a:ext cx="287060" cy="28706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778109" y="5769412"/>
            <a:ext cx="2976324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Imate li obiteljski recept?</a:t>
            </a:r>
            <a:endParaRPr lang="en-US" sz="1850" dirty="0"/>
          </a:p>
        </p:txBody>
      </p:sp>
      <p:sp>
        <p:nvSpPr>
          <p:cNvPr id="15" name="Text 9"/>
          <p:cNvSpPr/>
          <p:nvPr/>
        </p:nvSpPr>
        <p:spPr>
          <a:xfrm>
            <a:off x="6778109" y="6165175"/>
            <a:ext cx="7182445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Podijelite tradiciju koja se prenosi u vašoj obitelji!</a:t>
            </a:r>
            <a:endParaRPr lang="en-US" sz="1500" dirty="0"/>
          </a:p>
        </p:txBody>
      </p:sp>
      <p:sp>
        <p:nvSpPr>
          <p:cNvPr id="16" name="Shape 10"/>
          <p:cNvSpPr/>
          <p:nvPr/>
        </p:nvSpPr>
        <p:spPr>
          <a:xfrm>
            <a:off x="6156246" y="6628924"/>
            <a:ext cx="7804309" cy="1029653"/>
          </a:xfrm>
          <a:prstGeom prst="roundRect">
            <a:avLst>
              <a:gd name="adj" fmla="val 7807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579" y="6890980"/>
            <a:ext cx="239197" cy="191333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778109" y="6838117"/>
            <a:ext cx="6991112" cy="579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📌 Hvala vam na pažnji! Palenta nas uči da jednostavnost može biti vrhunska umjetnost.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2DDF9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3" name="Image 0" descr="image_foo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79" y="148709"/>
            <a:ext cx="5288042" cy="79320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81011" y="606862"/>
            <a:ext cx="673703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hr-HR" sz="3900" b="1" dirty="0">
                <a:solidFill>
                  <a:srgbClr val="1B1B27"/>
                </a:solidFill>
                <a:latin typeface="Alexandria" pitchFamily="34" charset="0"/>
              </a:rPr>
              <a:t>Palenta u praksi</a:t>
            </a:r>
          </a:p>
        </p:txBody>
      </p:sp>
      <p:sp>
        <p:nvSpPr>
          <p:cNvPr id="5" name="Text 2"/>
          <p:cNvSpPr/>
          <p:nvPr/>
        </p:nvSpPr>
        <p:spPr>
          <a:xfrm>
            <a:off x="6181011" y="1487329"/>
            <a:ext cx="7754779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hr-HR" sz="1550">
                <a:solidFill>
                  <a:srgbClr val="404155"/>
                </a:solidFill>
                <a:latin typeface="Nobile"/>
              </a:rPr>
              <a:t>Tradicionalni recepti oživljeni u razredu — učenici donose komad tradicije od kuće.</a:t>
            </a:r>
          </a:p>
        </p:txBody>
      </p:sp>
      <p:sp>
        <p:nvSpPr>
          <p:cNvPr id="6" name="Shape 3"/>
          <p:cNvSpPr/>
          <p:nvPr/>
        </p:nvSpPr>
        <p:spPr>
          <a:xfrm>
            <a:off x="6181011" y="2277904"/>
            <a:ext cx="7754779" cy="1131570"/>
          </a:xfrm>
          <a:prstGeom prst="roundRect">
            <a:avLst>
              <a:gd name="adj" fmla="val 73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7" name="Text 4"/>
          <p:cNvSpPr/>
          <p:nvPr/>
        </p:nvSpPr>
        <p:spPr>
          <a:xfrm>
            <a:off x="6386989" y="2380000"/>
            <a:ext cx="7342823" cy="90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00"/>
              </a:lnSpc>
              <a:buNone/>
            </a:pPr>
            <a:r>
              <a:rPr lang="hr-HR" sz="1800" b="1">
                <a:solidFill>
                  <a:srgbClr val="404155"/>
                </a:solidFill>
                <a:latin typeface="Alexandria"/>
                <a:cs typeface="Alexandria"/>
              </a:rPr>
              <a:t>Kukuruzni </a:t>
            </a:r>
            <a:r>
              <a:rPr lang="hr-HR" b="1">
                <a:solidFill>
                  <a:srgbClr val="404155"/>
                </a:solidFill>
                <a:latin typeface="Alexandria"/>
                <a:cs typeface="Alexandria"/>
              </a:rPr>
              <a:t>kolačići</a:t>
            </a:r>
            <a:endParaRPr lang="hr-HR" sz="1800" b="1" dirty="0">
              <a:solidFill>
                <a:srgbClr val="404155"/>
              </a:solidFill>
              <a:latin typeface="Alexandria" pitchFamily="34" charset="0"/>
            </a:endParaRPr>
          </a:p>
          <a:p>
            <a:pPr>
              <a:lnSpc>
                <a:spcPts val="2200"/>
              </a:lnSpc>
            </a:pPr>
            <a:r>
              <a:rPr lang="hr-HR" sz="1400">
                <a:solidFill>
                  <a:srgbClr val="404155"/>
                </a:solidFill>
                <a:latin typeface="Nobile"/>
              </a:rPr>
              <a:t>Mali žuti kolačići od kukuruznog brasna i parmezana — kremozni i aromaticni.</a:t>
            </a:r>
          </a:p>
        </p:txBody>
      </p:sp>
      <p:sp>
        <p:nvSpPr>
          <p:cNvPr id="9" name="Shape 6"/>
          <p:cNvSpPr/>
          <p:nvPr/>
        </p:nvSpPr>
        <p:spPr>
          <a:xfrm>
            <a:off x="6181011" y="3583067"/>
            <a:ext cx="7754779" cy="1131570"/>
          </a:xfrm>
          <a:prstGeom prst="roundRect">
            <a:avLst>
              <a:gd name="adj" fmla="val 73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0" name="Text 7"/>
          <p:cNvSpPr/>
          <p:nvPr/>
        </p:nvSpPr>
        <p:spPr>
          <a:xfrm>
            <a:off x="6386989" y="3686000"/>
            <a:ext cx="7342823" cy="90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00"/>
              </a:lnSpc>
              <a:buNone/>
            </a:pPr>
            <a:r>
              <a:rPr lang="hr-HR" b="1">
                <a:solidFill>
                  <a:srgbClr val="404155"/>
                </a:solidFill>
                <a:latin typeface="Alexandria"/>
                <a:cs typeface="Alexandria"/>
              </a:rPr>
              <a:t>Čokoladni</a:t>
            </a:r>
            <a:r>
              <a:rPr lang="hr-HR" sz="1800" b="1">
                <a:solidFill>
                  <a:srgbClr val="404155"/>
                </a:solidFill>
                <a:latin typeface="Alexandria"/>
                <a:cs typeface="Alexandria"/>
              </a:rPr>
              <a:t> muffini</a:t>
            </a:r>
          </a:p>
          <a:p>
            <a:pPr>
              <a:lnSpc>
                <a:spcPts val="2200"/>
              </a:lnSpc>
            </a:pPr>
            <a:r>
              <a:rPr lang="hr-HR" sz="1400">
                <a:solidFill>
                  <a:srgbClr val="404155"/>
                </a:solidFill>
                <a:latin typeface="Nobile"/>
              </a:rPr>
              <a:t>Tamni, čokoladni muffini — kukuruz i čokolada savršeno se slažu!</a:t>
            </a:r>
          </a:p>
        </p:txBody>
      </p:sp>
      <p:sp>
        <p:nvSpPr>
          <p:cNvPr id="12" name="Shape 9"/>
          <p:cNvSpPr/>
          <p:nvPr/>
        </p:nvSpPr>
        <p:spPr>
          <a:xfrm>
            <a:off x="6181011" y="4888230"/>
            <a:ext cx="7754779" cy="1429226"/>
          </a:xfrm>
          <a:prstGeom prst="roundRect">
            <a:avLst>
              <a:gd name="adj" fmla="val 583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3" name="Text 10"/>
          <p:cNvSpPr/>
          <p:nvPr/>
        </p:nvSpPr>
        <p:spPr>
          <a:xfrm>
            <a:off x="6386989" y="5000000"/>
            <a:ext cx="7342823" cy="110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00"/>
              </a:lnSpc>
              <a:buNone/>
            </a:pPr>
            <a:r>
              <a:rPr lang="hr-HR" b="1">
                <a:solidFill>
                  <a:srgbClr val="404155"/>
                </a:solidFill>
                <a:latin typeface="Alexandria"/>
                <a:cs typeface="Alexandria"/>
              </a:rPr>
              <a:t>Pohani</a:t>
            </a:r>
            <a:r>
              <a:rPr lang="hr-HR" sz="1800" b="1">
                <a:solidFill>
                  <a:srgbClr val="404155"/>
                </a:solidFill>
                <a:latin typeface="Alexandria"/>
                <a:cs typeface="Alexandria"/>
              </a:rPr>
              <a:t> stapici palente</a:t>
            </a:r>
          </a:p>
          <a:p>
            <a:pPr>
              <a:lnSpc>
                <a:spcPts val="2200"/>
              </a:lnSpc>
            </a:pPr>
            <a:r>
              <a:rPr lang="hr-HR" sz="1400">
                <a:solidFill>
                  <a:srgbClr val="404155"/>
                </a:solidFill>
                <a:latin typeface="Nobile"/>
              </a:rPr>
              <a:t>Zlatni, hrskavi stapici — moderni zalogajčić od palente.</a:t>
            </a:r>
          </a:p>
        </p:txBody>
      </p:sp>
      <p:sp>
        <p:nvSpPr>
          <p:cNvPr id="15" name="Shape 12"/>
          <p:cNvSpPr/>
          <p:nvPr/>
        </p:nvSpPr>
        <p:spPr>
          <a:xfrm>
            <a:off x="6181011" y="6491049"/>
            <a:ext cx="7754779" cy="1131570"/>
          </a:xfrm>
          <a:prstGeom prst="roundRect">
            <a:avLst>
              <a:gd name="adj" fmla="val 7367"/>
            </a:avLst>
          </a:prstGeom>
          <a:solidFill>
            <a:srgbClr val="1B1B27"/>
          </a:solid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6" name="Text 13"/>
          <p:cNvSpPr/>
          <p:nvPr/>
        </p:nvSpPr>
        <p:spPr>
          <a:xfrm>
            <a:off x="6386989" y="6600000"/>
            <a:ext cx="7342823" cy="80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00"/>
              </a:lnSpc>
              <a:buNone/>
            </a:pPr>
            <a:r>
              <a:rPr lang="hr-HR" sz="1500">
                <a:solidFill>
                  <a:srgbClr val="FFFFFF"/>
                </a:solidFill>
                <a:latin typeface="Nobile"/>
              </a:rPr>
              <a:t>Izrada jela u razredu — tradicija živi dalje kroz ruke novih generacija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2DDF9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751" y="154067"/>
            <a:ext cx="5280898" cy="79213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19376" y="572810"/>
            <a:ext cx="5865376" cy="642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Kratka povijest palente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719376" y="1494473"/>
            <a:ext cx="7705249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Od drevnih žitarica do današnjeg stola — palenta ima tisućljetnu tradiciju.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73443" y="2017514"/>
            <a:ext cx="22860" cy="5639157"/>
          </a:xfrm>
          <a:prstGeom prst="roundRect">
            <a:avLst>
              <a:gd name="adj" fmla="val 377674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7" name="Shape 4"/>
          <p:cNvSpPr/>
          <p:nvPr/>
        </p:nvSpPr>
        <p:spPr>
          <a:xfrm>
            <a:off x="850583" y="2237303"/>
            <a:ext cx="411123" cy="22860"/>
          </a:xfrm>
          <a:prstGeom prst="roundRect">
            <a:avLst>
              <a:gd name="adj" fmla="val 377674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8" name="Shape 5"/>
          <p:cNvSpPr/>
          <p:nvPr/>
        </p:nvSpPr>
        <p:spPr>
          <a:xfrm>
            <a:off x="796409" y="2171700"/>
            <a:ext cx="154067" cy="154067"/>
          </a:xfrm>
          <a:prstGeom prst="roundRect">
            <a:avLst>
              <a:gd name="adj" fmla="val 296754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9" name="Text 6"/>
          <p:cNvSpPr/>
          <p:nvPr/>
        </p:nvSpPr>
        <p:spPr>
          <a:xfrm>
            <a:off x="1695688" y="2088118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Stara Grčka i Rim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1695688" y="2520910"/>
            <a:ext cx="672893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Rimljani su pripremali </a:t>
            </a:r>
            <a:r>
              <a:rPr lang="en-US" sz="160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puls</a:t>
            </a: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kašu od pira i ječma, pretka današnje palente.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850583" y="3740229"/>
            <a:ext cx="411123" cy="22860"/>
          </a:xfrm>
          <a:prstGeom prst="roundRect">
            <a:avLst>
              <a:gd name="adj" fmla="val 377674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2" name="Shape 9"/>
          <p:cNvSpPr/>
          <p:nvPr/>
        </p:nvSpPr>
        <p:spPr>
          <a:xfrm>
            <a:off x="796409" y="3674626"/>
            <a:ext cx="154067" cy="154067"/>
          </a:xfrm>
          <a:prstGeom prst="roundRect">
            <a:avLst>
              <a:gd name="adj" fmla="val 296754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3" name="Text 10"/>
          <p:cNvSpPr/>
          <p:nvPr/>
        </p:nvSpPr>
        <p:spPr>
          <a:xfrm>
            <a:off x="1695688" y="3591044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16. stoljeće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1695688" y="4023836"/>
            <a:ext cx="672893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Kukuruz iz Amerike mijenja recepturu. Palenta postaje osnovna hrana siromašnih slojeva Europe.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850583" y="5243155"/>
            <a:ext cx="411123" cy="22860"/>
          </a:xfrm>
          <a:prstGeom prst="roundRect">
            <a:avLst>
              <a:gd name="adj" fmla="val 377674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6" name="Shape 13"/>
          <p:cNvSpPr/>
          <p:nvPr/>
        </p:nvSpPr>
        <p:spPr>
          <a:xfrm>
            <a:off x="796409" y="5177552"/>
            <a:ext cx="154067" cy="154067"/>
          </a:xfrm>
          <a:prstGeom prst="roundRect">
            <a:avLst>
              <a:gd name="adj" fmla="val 296754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7" name="Text 14"/>
          <p:cNvSpPr/>
          <p:nvPr/>
        </p:nvSpPr>
        <p:spPr>
          <a:xfrm>
            <a:off x="1695688" y="5093970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18.–19. st.</a:t>
            </a:r>
            <a:endParaRPr lang="en-US" sz="2000" dirty="0"/>
          </a:p>
        </p:txBody>
      </p:sp>
      <p:sp>
        <p:nvSpPr>
          <p:cNvPr id="18" name="Text 15"/>
          <p:cNvSpPr/>
          <p:nvPr/>
        </p:nvSpPr>
        <p:spPr>
          <a:xfrm>
            <a:off x="1695688" y="5526762"/>
            <a:ext cx="672893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Palenta se ukorjenjuje u Istri, Dalmaciji, Sloveniji i sjevernoj Italiji kao svakodnevni obrok.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850583" y="6746081"/>
            <a:ext cx="411123" cy="22860"/>
          </a:xfrm>
          <a:prstGeom prst="roundRect">
            <a:avLst>
              <a:gd name="adj" fmla="val 377674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20" name="Shape 17"/>
          <p:cNvSpPr/>
          <p:nvPr/>
        </p:nvSpPr>
        <p:spPr>
          <a:xfrm>
            <a:off x="796409" y="6680478"/>
            <a:ext cx="154067" cy="154067"/>
          </a:xfrm>
          <a:prstGeom prst="roundRect">
            <a:avLst>
              <a:gd name="adj" fmla="val 296754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21" name="Text 18"/>
          <p:cNvSpPr/>
          <p:nvPr/>
        </p:nvSpPr>
        <p:spPr>
          <a:xfrm>
            <a:off x="1695688" y="6596896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Danas</a:t>
            </a:r>
            <a:endParaRPr lang="en-US" sz="2000" dirty="0"/>
          </a:p>
        </p:txBody>
      </p:sp>
      <p:sp>
        <p:nvSpPr>
          <p:cNvPr id="22" name="Text 19"/>
          <p:cNvSpPr/>
          <p:nvPr/>
        </p:nvSpPr>
        <p:spPr>
          <a:xfrm>
            <a:off x="1695688" y="7029688"/>
            <a:ext cx="672893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Od seljačkog jela do gourmet restorana — palenta je ponovno u modi.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7279"/>
            <a:ext cx="101710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Vrste kukuruznog brašna za palentu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4968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Odabir brašna presudno utječe na teksturu i okus. Razumijevanje razlika ključ je savršenog rezultata.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67739"/>
            <a:ext cx="2411968" cy="241196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563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Krupno brašno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053614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Zrnata, rustikalna tekstura. Idealno za tradicionalnu palentu s izraženim okusom kukuruza.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867739"/>
            <a:ext cx="2411968" cy="24119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5563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Sitno brašno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6053614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Glatka i kremasta konzistencija. Prikladno za finije varijante i polenta kolače.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867739"/>
            <a:ext cx="2411968" cy="241196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7995" y="5563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Srednje brašno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77995" y="6053614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Najsvestraniji izbor. Balansira teksturu i kremoznost — omiljeni izbor kućnih kuhara.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5190" y="468528"/>
            <a:ext cx="89140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Tradicionalna priprema palente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66976" y="143553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Strpljenje i pravi omjeri — to je tajna savršene palente.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89" y="6375711"/>
            <a:ext cx="13042821" cy="963811"/>
          </a:xfrm>
          <a:prstGeom prst="roundRect">
            <a:avLst>
              <a:gd name="adj" fmla="val 9884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6113621"/>
            <a:ext cx="283488" cy="2268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757719" y="6612612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Zlatni omjer:</a:t>
            </a:r>
            <a:r>
              <a:rPr lang="en-US" sz="17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1 šalica brašna na 4 šalice vode. Nikada ne prestajte miješati tijekom prvih 10 minuta kuhanja!</a:t>
            </a:r>
            <a:endParaRPr lang="en-US" sz="1750" dirty="0"/>
          </a:p>
        </p:txBody>
      </p:sp>
      <p:pic>
        <p:nvPicPr>
          <p:cNvPr id="9" name="Slika 9">
            <a:extLst>
              <a:ext uri="{FF2B5EF4-FFF2-40B4-BE49-F238E27FC236}">
                <a16:creationId xmlns:a16="http://schemas.microsoft.com/office/drawing/2014/main" id="{53F1E4E3-E02D-4E43-AB96-353A4D0FD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146" y="2187843"/>
            <a:ext cx="8078480" cy="35363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54831"/>
            <a:ext cx="6309598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Regionalne varijacije i nazivi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079183" y="2593181"/>
            <a:ext cx="6015395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Palenta nosi različita imena i tradicije ovisno o regiji — ali srce jela uvijek je isto.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1079183" y="3274695"/>
            <a:ext cx="2935724" cy="1612940"/>
          </a:xfrm>
          <a:prstGeom prst="roundRect">
            <a:avLst>
              <a:gd name="adj" fmla="val 6803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5" name="Shape 3"/>
          <p:cNvSpPr/>
          <p:nvPr/>
        </p:nvSpPr>
        <p:spPr>
          <a:xfrm>
            <a:off x="1056323" y="3274695"/>
            <a:ext cx="91440" cy="1612940"/>
          </a:xfrm>
          <a:prstGeom prst="roundRect">
            <a:avLst>
              <a:gd name="adj" fmla="val 8302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6" name="Text 4"/>
          <p:cNvSpPr/>
          <p:nvPr/>
        </p:nvSpPr>
        <p:spPr>
          <a:xfrm>
            <a:off x="1351359" y="3478292"/>
            <a:ext cx="2259330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🇭🇷</a:t>
            </a: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Pura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351359" y="3904655"/>
            <a:ext cx="2459950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Istra i Kvarner — poslužuje se uz pršut, sir i maneštru.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4158853" y="3274695"/>
            <a:ext cx="2935724" cy="1612940"/>
          </a:xfrm>
          <a:prstGeom prst="roundRect">
            <a:avLst>
              <a:gd name="adj" fmla="val 6803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9" name="Shape 7"/>
          <p:cNvSpPr/>
          <p:nvPr/>
        </p:nvSpPr>
        <p:spPr>
          <a:xfrm>
            <a:off x="4135993" y="3274695"/>
            <a:ext cx="91440" cy="1612940"/>
          </a:xfrm>
          <a:prstGeom prst="roundRect">
            <a:avLst>
              <a:gd name="adj" fmla="val 8302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0" name="Text 8"/>
          <p:cNvSpPr/>
          <p:nvPr/>
        </p:nvSpPr>
        <p:spPr>
          <a:xfrm>
            <a:off x="4431030" y="3478292"/>
            <a:ext cx="2259330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🇭🇷</a:t>
            </a: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Kačamak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4431030" y="3904655"/>
            <a:ext cx="2459950" cy="779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Slavonija i Vojvodina — gušća varijanta, često uz kiselo mlijeko.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1079183" y="5031581"/>
            <a:ext cx="2935724" cy="1353145"/>
          </a:xfrm>
          <a:prstGeom prst="roundRect">
            <a:avLst>
              <a:gd name="adj" fmla="val 8109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3" name="Shape 11"/>
          <p:cNvSpPr/>
          <p:nvPr/>
        </p:nvSpPr>
        <p:spPr>
          <a:xfrm>
            <a:off x="1056323" y="5031581"/>
            <a:ext cx="91440" cy="1353145"/>
          </a:xfrm>
          <a:prstGeom prst="roundRect">
            <a:avLst>
              <a:gd name="adj" fmla="val 8302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4" name="Text 12"/>
          <p:cNvSpPr/>
          <p:nvPr/>
        </p:nvSpPr>
        <p:spPr>
          <a:xfrm>
            <a:off x="1351359" y="5235178"/>
            <a:ext cx="2259330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🇮🇹</a:t>
            </a: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Polenta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1351359" y="5661541"/>
            <a:ext cx="2459950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Sjeverna Italija — peče se, prži ili poslužuje uz ragù.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4158853" y="5031581"/>
            <a:ext cx="2935724" cy="1353145"/>
          </a:xfrm>
          <a:prstGeom prst="roundRect">
            <a:avLst>
              <a:gd name="adj" fmla="val 8109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7" name="Shape 15"/>
          <p:cNvSpPr/>
          <p:nvPr/>
        </p:nvSpPr>
        <p:spPr>
          <a:xfrm>
            <a:off x="4135993" y="5031581"/>
            <a:ext cx="91440" cy="1353145"/>
          </a:xfrm>
          <a:prstGeom prst="roundRect">
            <a:avLst>
              <a:gd name="adj" fmla="val 8302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8" name="Text 16"/>
          <p:cNvSpPr/>
          <p:nvPr/>
        </p:nvSpPr>
        <p:spPr>
          <a:xfrm>
            <a:off x="4431030" y="5235178"/>
            <a:ext cx="2259330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🇸🇮</a:t>
            </a: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Žganci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4431030" y="5661541"/>
            <a:ext cx="2459950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Slovenija — slična priprema, često uz grah ili kiselo zelje.</a:t>
            </a:r>
            <a:endParaRPr lang="en-US" sz="1400" dirty="0"/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205" y="1497449"/>
            <a:ext cx="6015395" cy="6015395"/>
          </a:xfrm>
          <a:prstGeom prst="rect">
            <a:avLst/>
          </a:prstGeom>
        </p:spPr>
      </p:pic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205" y="1497449"/>
            <a:ext cx="6015395" cy="60153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2DDF9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9" y="148709"/>
            <a:ext cx="5288042" cy="79320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81011" y="606862"/>
            <a:ext cx="673703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Palenta u modernoj kuhinji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6181011" y="1487329"/>
            <a:ext cx="7754779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Palenta nadilazi tradicionalne okvire — suvremeni kuhari otkrivaju njezin kreativni potencijal.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6181011" y="2277904"/>
            <a:ext cx="7754779" cy="1131570"/>
          </a:xfrm>
          <a:prstGeom prst="roundRect">
            <a:avLst>
              <a:gd name="adj" fmla="val 73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7" name="Text 4"/>
          <p:cNvSpPr/>
          <p:nvPr/>
        </p:nvSpPr>
        <p:spPr>
          <a:xfrm>
            <a:off x="6386989" y="2483882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🍄</a:t>
            </a: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Pečena palenta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6386989" y="2905839"/>
            <a:ext cx="7342823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Slojevi palente, divljih gljiva i parmezana — gratinirano do zlatne kore.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6181011" y="3583067"/>
            <a:ext cx="7754779" cy="1131570"/>
          </a:xfrm>
          <a:prstGeom prst="roundRect">
            <a:avLst>
              <a:gd name="adj" fmla="val 73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0" name="Text 7"/>
          <p:cNvSpPr/>
          <p:nvPr/>
        </p:nvSpPr>
        <p:spPr>
          <a:xfrm>
            <a:off x="6386989" y="3789045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🍤</a:t>
            </a: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Palenta štapići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6386989" y="4211003"/>
            <a:ext cx="7342823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Očvrsnuta palenta u štapićima, umak od tartufa ili aioli.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181011" y="4888230"/>
            <a:ext cx="7754779" cy="1429226"/>
          </a:xfrm>
          <a:prstGeom prst="roundRect">
            <a:avLst>
              <a:gd name="adj" fmla="val 583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3" name="Text 10"/>
          <p:cNvSpPr/>
          <p:nvPr/>
        </p:nvSpPr>
        <p:spPr>
          <a:xfrm>
            <a:off x="6386989" y="5094208"/>
            <a:ext cx="2495312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🍫</a:t>
            </a: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Desertna palenta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6386989" y="5516166"/>
            <a:ext cx="7342823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 kuhanim mlijekom, vanilijom i tamnom čokoladom — iznenađujuće raskošan desert.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6181011" y="6491049"/>
            <a:ext cx="7754779" cy="1131570"/>
          </a:xfrm>
          <a:prstGeom prst="roundRect">
            <a:avLst>
              <a:gd name="adj" fmla="val 73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6" name="Text 13"/>
          <p:cNvSpPr/>
          <p:nvPr/>
        </p:nvSpPr>
        <p:spPr>
          <a:xfrm>
            <a:off x="6386989" y="6697027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🌿</a:t>
            </a: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Veganska baza</a:t>
            </a:r>
            <a:endParaRPr lang="en-US" sz="1950" dirty="0"/>
          </a:p>
        </p:txBody>
      </p:sp>
      <p:sp>
        <p:nvSpPr>
          <p:cNvPr id="17" name="Text 14"/>
          <p:cNvSpPr/>
          <p:nvPr/>
        </p:nvSpPr>
        <p:spPr>
          <a:xfrm>
            <a:off x="6386989" y="7118985"/>
            <a:ext cx="7342823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Kremasta palenta s kokosovim mlijekom i pečenim povrćem.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4628" y="551617"/>
            <a:ext cx="7057906" cy="586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Zdravstvene dobrobiti palente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834628" y="1543526"/>
            <a:ext cx="6383298" cy="619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350</a:t>
            </a:r>
            <a:endParaRPr lang="en-US" sz="4850" dirty="0"/>
          </a:p>
        </p:txBody>
      </p:sp>
      <p:sp>
        <p:nvSpPr>
          <p:cNvPr id="4" name="Text 2"/>
          <p:cNvSpPr/>
          <p:nvPr/>
        </p:nvSpPr>
        <p:spPr>
          <a:xfrm>
            <a:off x="2852261" y="2373749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kcal / 100g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834628" y="2760464"/>
            <a:ext cx="6383298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Energetski bogata, ali zasitna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7412355" y="1543526"/>
            <a:ext cx="6383298" cy="619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7g</a:t>
            </a:r>
            <a:endParaRPr lang="en-US" sz="4850" dirty="0"/>
          </a:p>
        </p:txBody>
      </p:sp>
      <p:sp>
        <p:nvSpPr>
          <p:cNvPr id="7" name="Text 5"/>
          <p:cNvSpPr/>
          <p:nvPr/>
        </p:nvSpPr>
        <p:spPr>
          <a:xfrm>
            <a:off x="9429988" y="2373749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Proteina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7412355" y="2760464"/>
            <a:ext cx="6383298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Dobar izvor biljnih proteina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834628" y="3440073"/>
            <a:ext cx="6383298" cy="619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2g</a:t>
            </a:r>
            <a:endParaRPr lang="en-US" sz="4850" dirty="0"/>
          </a:p>
        </p:txBody>
      </p:sp>
      <p:sp>
        <p:nvSpPr>
          <p:cNvPr id="10" name="Text 8"/>
          <p:cNvSpPr/>
          <p:nvPr/>
        </p:nvSpPr>
        <p:spPr>
          <a:xfrm>
            <a:off x="2852261" y="4270296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Masti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834628" y="4657011"/>
            <a:ext cx="6383298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Prirodno niskomasna namirnica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7412355" y="3440073"/>
            <a:ext cx="6383298" cy="619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0</a:t>
            </a:r>
            <a:endParaRPr lang="en-US" sz="4850" dirty="0"/>
          </a:p>
        </p:txBody>
      </p:sp>
      <p:sp>
        <p:nvSpPr>
          <p:cNvPr id="13" name="Text 11"/>
          <p:cNvSpPr/>
          <p:nvPr/>
        </p:nvSpPr>
        <p:spPr>
          <a:xfrm>
            <a:off x="9429988" y="4270296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Glutena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7412355" y="4657011"/>
            <a:ext cx="6383298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Prirodno bez glutena — sigurna za celijakiju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834628" y="5164931"/>
            <a:ext cx="27976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Zašto je palenta zdrava?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834628" y="5691664"/>
            <a:ext cx="12961025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Kukuruzno brašno bogato je </a:t>
            </a:r>
            <a:r>
              <a:rPr lang="en-US" sz="14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vlaknima</a:t>
            </a: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koja potiču probavu i dugotrajnu sitost. Sadrži </a:t>
            </a:r>
            <a:r>
              <a:rPr lang="en-US" sz="14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antioksidanse</a:t>
            </a: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poput luteina i zeaksantina, važnih za zdravlje očiju.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834628" y="6415921"/>
            <a:ext cx="12961025" cy="1261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Prirodno bez glutena — idealno za osobe s intolerancijom</a:t>
            </a:r>
            <a:endParaRPr lang="en-US" sz="145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Bogato vitaminima skupine B</a:t>
            </a:r>
            <a:endParaRPr lang="en-US" sz="145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Nizak glikemijski indeks (kod krupnog brašna)</a:t>
            </a:r>
            <a:endParaRPr lang="en-US" sz="145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Lako probavljivo i blago za želudac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8936"/>
            <a:ext cx="875014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Česte pogreške i kako ih izbjeći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71343"/>
            <a:ext cx="6407944" cy="2411254"/>
          </a:xfrm>
          <a:prstGeom prst="roundRect">
            <a:avLst>
              <a:gd name="adj" fmla="val 3951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4" name="Shape 2"/>
          <p:cNvSpPr/>
          <p:nvPr/>
        </p:nvSpPr>
        <p:spPr>
          <a:xfrm>
            <a:off x="824270" y="2201823"/>
            <a:ext cx="6346984" cy="680442"/>
          </a:xfrm>
          <a:prstGeom prst="roundRect">
            <a:avLst>
              <a:gd name="adj" fmla="val 8626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5" name="Text 3"/>
          <p:cNvSpPr/>
          <p:nvPr/>
        </p:nvSpPr>
        <p:spPr>
          <a:xfrm>
            <a:off x="3827621" y="232552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051084" y="31090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Grudice u palenti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51084" y="3599497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Rješenje: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Brašno dodajte polako, u tankom mlazu, uz </a:t>
            </a:r>
            <a:r>
              <a:rPr lang="en-US" sz="17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stalno i energično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miješanje žlicom ili pjenjačom.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8548" y="2171343"/>
            <a:ext cx="6408063" cy="2411254"/>
          </a:xfrm>
          <a:prstGeom prst="roundRect">
            <a:avLst>
              <a:gd name="adj" fmla="val 3951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9" name="Shape 7"/>
          <p:cNvSpPr/>
          <p:nvPr/>
        </p:nvSpPr>
        <p:spPr>
          <a:xfrm>
            <a:off x="7459027" y="2201823"/>
            <a:ext cx="6347103" cy="680442"/>
          </a:xfrm>
          <a:prstGeom prst="roundRect">
            <a:avLst>
              <a:gd name="adj" fmla="val 8626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0" name="Text 8"/>
          <p:cNvSpPr/>
          <p:nvPr/>
        </p:nvSpPr>
        <p:spPr>
          <a:xfrm>
            <a:off x="10462498" y="232552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7685842" y="3109079"/>
            <a:ext cx="40213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Previše vodena konzistencija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685842" y="3599497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Rješenje: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Poštujte omjer 1:4. Ako je palenta rijetka, kuhajte još 5–10 minuta uz miješanje.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93790" y="4809411"/>
            <a:ext cx="6407944" cy="2411254"/>
          </a:xfrm>
          <a:prstGeom prst="roundRect">
            <a:avLst>
              <a:gd name="adj" fmla="val 3951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4" name="Shape 12"/>
          <p:cNvSpPr/>
          <p:nvPr/>
        </p:nvSpPr>
        <p:spPr>
          <a:xfrm>
            <a:off x="824270" y="4839891"/>
            <a:ext cx="6346984" cy="680442"/>
          </a:xfrm>
          <a:prstGeom prst="roundRect">
            <a:avLst>
              <a:gd name="adj" fmla="val 8626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5" name="Text 13"/>
          <p:cNvSpPr/>
          <p:nvPr/>
        </p:nvSpPr>
        <p:spPr>
          <a:xfrm>
            <a:off x="3827621" y="496359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4"/>
          <p:cNvSpPr/>
          <p:nvPr/>
        </p:nvSpPr>
        <p:spPr>
          <a:xfrm>
            <a:off x="1051084" y="5747147"/>
            <a:ext cx="32375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Palenta se lijepi za dno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051084" y="6237565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Rješenje: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Koristite lonac s debelim dnom i smanjite vatru na minimum nakon prvih 10 minuta.</a:t>
            </a:r>
            <a:endParaRPr lang="en-US" sz="1750" dirty="0"/>
          </a:p>
        </p:txBody>
      </p:sp>
      <p:sp>
        <p:nvSpPr>
          <p:cNvPr id="18" name="Shape 16"/>
          <p:cNvSpPr/>
          <p:nvPr/>
        </p:nvSpPr>
        <p:spPr>
          <a:xfrm>
            <a:off x="7428548" y="4809411"/>
            <a:ext cx="6408063" cy="2411254"/>
          </a:xfrm>
          <a:prstGeom prst="roundRect">
            <a:avLst>
              <a:gd name="adj" fmla="val 3951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9" name="Shape 17"/>
          <p:cNvSpPr/>
          <p:nvPr/>
        </p:nvSpPr>
        <p:spPr>
          <a:xfrm>
            <a:off x="7459027" y="4839891"/>
            <a:ext cx="6347103" cy="680442"/>
          </a:xfrm>
          <a:prstGeom prst="roundRect">
            <a:avLst>
              <a:gd name="adj" fmla="val 8626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20" name="Text 18"/>
          <p:cNvSpPr/>
          <p:nvPr/>
        </p:nvSpPr>
        <p:spPr>
          <a:xfrm>
            <a:off x="10462498" y="496359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650" dirty="0"/>
          </a:p>
        </p:txBody>
      </p:sp>
      <p:sp>
        <p:nvSpPr>
          <p:cNvPr id="21" name="Text 19"/>
          <p:cNvSpPr/>
          <p:nvPr/>
        </p:nvSpPr>
        <p:spPr>
          <a:xfrm>
            <a:off x="7685842" y="57471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Bez okusa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7685842" y="6237565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Rješenje: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Solite vodu prije dodavanja brašna. Na kraju dodajte maslac, sir ili maslinovo ulje.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2DDF9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348" y="170021"/>
            <a:ext cx="5259705" cy="78895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313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Palenta kao simbol tradicije i zajedništva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1133951" y="2644259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„Palenta nije samo jelo — ona je sjećanje na bakine ruke, zimsku toplinu i stolove puni smijeha."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2389108"/>
            <a:ext cx="30480" cy="1236107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7" name="Shape 4"/>
          <p:cNvSpPr/>
          <p:nvPr/>
        </p:nvSpPr>
        <p:spPr>
          <a:xfrm>
            <a:off x="793790" y="3880366"/>
            <a:ext cx="7556421" cy="3717846"/>
          </a:xfrm>
          <a:prstGeom prst="roundRect">
            <a:avLst>
              <a:gd name="adj" fmla="val 256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8" name="Shape 5"/>
          <p:cNvSpPr/>
          <p:nvPr/>
        </p:nvSpPr>
        <p:spPr>
          <a:xfrm>
            <a:off x="801410" y="3887986"/>
            <a:ext cx="3770590" cy="2032754"/>
          </a:xfrm>
          <a:prstGeom prst="roundRect">
            <a:avLst>
              <a:gd name="adj" fmla="val 4687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9" name="Text 6"/>
          <p:cNvSpPr/>
          <p:nvPr/>
        </p:nvSpPr>
        <p:spPr>
          <a:xfrm>
            <a:off x="1028224" y="4114800"/>
            <a:ext cx="30559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🏡</a:t>
            </a: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Obiteljska tradicija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28224" y="4605218"/>
            <a:ext cx="331696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Recepti se prenose s koljena na koljeno, čuvajući identitet obitelji i zavičaja.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4572000" y="3887986"/>
            <a:ext cx="3770590" cy="2032754"/>
          </a:xfrm>
          <a:prstGeom prst="rect">
            <a:avLst/>
          </a:prstGeom>
          <a:solidFill>
            <a:srgbClr val="D2DDF9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2" name="Shape 9"/>
          <p:cNvSpPr/>
          <p:nvPr/>
        </p:nvSpPr>
        <p:spPr>
          <a:xfrm>
            <a:off x="4572000" y="3887986"/>
            <a:ext cx="30480" cy="2032754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3" name="Text 10"/>
          <p:cNvSpPr/>
          <p:nvPr/>
        </p:nvSpPr>
        <p:spPr>
          <a:xfrm>
            <a:off x="4798814" y="41148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🤝</a:t>
            </a: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Zajednički stol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4798814" y="4605218"/>
            <a:ext cx="331696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Palenta je jelo koje se dijeli — okuplja obitelj, susjede i prijatelje za istim stolom.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801410" y="5920740"/>
            <a:ext cx="7541181" cy="1669852"/>
          </a:xfrm>
          <a:prstGeom prst="rect">
            <a:avLst/>
          </a:prstGeom>
          <a:solidFill>
            <a:srgbClr val="D2DDF9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6" name="Shape 13"/>
          <p:cNvSpPr/>
          <p:nvPr/>
        </p:nvSpPr>
        <p:spPr>
          <a:xfrm>
            <a:off x="801410" y="5920740"/>
            <a:ext cx="7541181" cy="30480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7" name="Text 14"/>
          <p:cNvSpPr/>
          <p:nvPr/>
        </p:nvSpPr>
        <p:spPr>
          <a:xfrm>
            <a:off x="1028224" y="61475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🌍</a:t>
            </a: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Kulturni most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1028224" y="6637973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Od Istre do Slavonije, od Italije do Balkana — palenta spaja ljude kroz zajedničku ljubav prema jednostavnoj, iskrenoj hrani.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1066</Words>
  <Application>Microsoft Office PowerPoint</Application>
  <PresentationFormat>Prilagođeno</PresentationFormat>
  <Paragraphs>126</Paragraphs>
  <Slides>12</Slides>
  <Notes>10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7" baseType="lpstr">
      <vt:lpstr>Alexandria</vt:lpstr>
      <vt:lpstr>Nobile</vt:lpstr>
      <vt:lpstr>Arial</vt:lpstr>
      <vt:lpstr>Aptos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subject/>
  <dc:creator>Mira Voloder</dc:creator>
  <cp:lastModifiedBy>Mira Voloder</cp:lastModifiedBy>
  <cp:revision>30</cp:revision>
  <dcterms:created xsi:type="dcterms:W3CDTF">2026-04-21T13:06:34Z</dcterms:created>
  <dcterms:modified xsi:type="dcterms:W3CDTF">2026-05-04T06:41:20Z</dcterms:modified>
</cp:coreProperties>
</file>