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60" r:id="rId3"/>
    <p:sldId id="269" r:id="rId4"/>
    <p:sldId id="271" r:id="rId5"/>
    <p:sldId id="27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4" r:id="rId16"/>
    <p:sldId id="273" r:id="rId17"/>
    <p:sldId id="275" r:id="rId18"/>
    <p:sldId id="259" r:id="rId19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67"/>
    <a:srgbClr val="69696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0" autoAdjust="0"/>
    <p:restoredTop sz="94660"/>
  </p:normalViewPr>
  <p:slideViewPr>
    <p:cSldViewPr>
      <p:cViewPr varScale="1">
        <p:scale>
          <a:sx n="68" d="100"/>
          <a:sy n="68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6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4C4F62C-643B-4065-98E0-56329E82A5EA}" type="datetimeFigureOut">
              <a:rPr lang="hr-HR"/>
              <a:pPr>
                <a:defRPr/>
              </a:pPr>
              <a:t>17.10.2010</a:t>
            </a:fld>
            <a:endParaRPr lang="hr-HR"/>
          </a:p>
        </p:txBody>
      </p:sp>
      <p:sp>
        <p:nvSpPr>
          <p:cNvPr id="7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BAC8012-9DD1-438E-9585-EA5E3CACE67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9A2ED-BA25-4A37-A7D1-ED22C58FE2FB}" type="datetimeFigureOut">
              <a:rPr lang="hr-HR"/>
              <a:pPr>
                <a:defRPr/>
              </a:pPr>
              <a:t>17.10.2010</a:t>
            </a:fld>
            <a:endParaRPr lang="hr-HR"/>
          </a:p>
        </p:txBody>
      </p:sp>
      <p:sp>
        <p:nvSpPr>
          <p:cNvPr id="5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45C99-9199-4049-9EFA-BF45346AC9F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4DBC44-B229-49BA-B026-49A6019862D8}" type="datetimeFigureOut">
              <a:rPr lang="hr-HR"/>
              <a:pPr>
                <a:defRPr/>
              </a:pPr>
              <a:t>17.10.2010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293C343-B230-497E-B643-EADB757B622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D8F08-26CD-43CC-A2ED-058E14F0B91F}" type="datetimeFigureOut">
              <a:rPr lang="hr-HR"/>
              <a:pPr>
                <a:defRPr/>
              </a:pPr>
              <a:t>17.10.2010</a:t>
            </a:fld>
            <a:endParaRPr lang="hr-HR"/>
          </a:p>
        </p:txBody>
      </p:sp>
      <p:sp>
        <p:nvSpPr>
          <p:cNvPr id="5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1CF70-8AA2-4B79-A384-CBD7E109A54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C91F8AD-FA85-41F9-94E6-200C808C724D}" type="datetimeFigureOut">
              <a:rPr lang="hr-HR"/>
              <a:pPr>
                <a:defRPr/>
              </a:pPr>
              <a:t>17.10.2010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B1E95C-2F47-432B-8764-1C1E3910C05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ABCDD-2BCF-4195-9B50-E32A2274DE12}" type="datetimeFigureOut">
              <a:rPr lang="hr-HR"/>
              <a:pPr>
                <a:defRPr/>
              </a:pPr>
              <a:t>17.10.2010</a:t>
            </a:fld>
            <a:endParaRPr lang="hr-HR"/>
          </a:p>
        </p:txBody>
      </p:sp>
      <p:sp>
        <p:nvSpPr>
          <p:cNvPr id="6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0E6C-FD7A-4E03-9FD4-EAFD45AAB29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C245D-D24B-4B21-9961-38D7F2FEFF34}" type="datetimeFigureOut">
              <a:rPr lang="hr-HR"/>
              <a:pPr>
                <a:defRPr/>
              </a:pPr>
              <a:t>17.10.2010</a:t>
            </a:fld>
            <a:endParaRPr lang="hr-HR"/>
          </a:p>
        </p:txBody>
      </p:sp>
      <p:sp>
        <p:nvSpPr>
          <p:cNvPr id="8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5B9E1-7C9D-488D-97C0-3644B954E2C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12B3B-5C16-4B32-AC68-A1AE51E32A2D}" type="datetimeFigureOut">
              <a:rPr lang="hr-HR"/>
              <a:pPr>
                <a:defRPr/>
              </a:pPr>
              <a:t>17.10.2010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5A56A-BABE-42ED-B298-3571B8615D4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C4E04-1EEC-4E70-B349-EF8E4B5556B0}" type="datetimeFigureOut">
              <a:rPr lang="hr-HR"/>
              <a:pPr>
                <a:defRPr/>
              </a:pPr>
              <a:t>17.10.2010</a:t>
            </a:fld>
            <a:endParaRPr lang="hr-HR"/>
          </a:p>
        </p:txBody>
      </p:sp>
      <p:sp>
        <p:nvSpPr>
          <p:cNvPr id="3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08ECA-9A22-4F83-B084-9F3B8FD6C1E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19996-E5CE-4690-8840-CDBBDC9DDD14}" type="datetimeFigureOut">
              <a:rPr lang="hr-HR"/>
              <a:pPr>
                <a:defRPr/>
              </a:pPr>
              <a:t>17.10.2010</a:t>
            </a:fld>
            <a:endParaRPr lang="hr-HR"/>
          </a:p>
        </p:txBody>
      </p:sp>
      <p:sp>
        <p:nvSpPr>
          <p:cNvPr id="6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57806-D419-4CDB-9649-F4C96278821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utnik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hr-HR" noProof="0" smtClean="0"/>
              <a:t>Pritisnite ikonu za dodavanje slike</a:t>
            </a:r>
            <a:endParaRPr lang="en-US" noProof="0" dirty="0"/>
          </a:p>
        </p:txBody>
      </p:sp>
      <p:sp>
        <p:nvSpPr>
          <p:cNvPr id="7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984C7B-9297-4D81-A087-565E59E02520}" type="datetimeFigureOut">
              <a:rPr lang="hr-HR"/>
              <a:pPr>
                <a:defRPr/>
              </a:pPr>
              <a:t>17.10.2010</a:t>
            </a:fld>
            <a:endParaRPr lang="hr-HR"/>
          </a:p>
        </p:txBody>
      </p:sp>
      <p:sp>
        <p:nvSpPr>
          <p:cNvPr id="8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F636C0-EF05-4212-B1DC-0B99FB0A7F7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030" name="Rezervirano mjesto teksta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13B365D-BEB7-4ED0-B57A-5F1CA3C689B3}" type="datetimeFigureOut">
              <a:rPr lang="hr-HR"/>
              <a:pPr>
                <a:defRPr/>
              </a:pPr>
              <a:t>17.10.2010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6727F62-7A35-44FC-8A50-3FB5E8F3E4C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5" r:id="rId2"/>
    <p:sldLayoutId id="2147483937" r:id="rId3"/>
    <p:sldLayoutId id="2147483934" r:id="rId4"/>
    <p:sldLayoutId id="2147483933" r:id="rId5"/>
    <p:sldLayoutId id="2147483932" r:id="rId6"/>
    <p:sldLayoutId id="2147483931" r:id="rId7"/>
    <p:sldLayoutId id="2147483930" r:id="rId8"/>
    <p:sldLayoutId id="2147483938" r:id="rId9"/>
    <p:sldLayoutId id="2147483929" r:id="rId10"/>
    <p:sldLayoutId id="21474839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956251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956251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956251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956251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15616" y="1700808"/>
            <a:ext cx="7772400" cy="1829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chemeClr val="bg1">
                    <a:lumMod val="85000"/>
                  </a:schemeClr>
                </a:solidFill>
              </a:rPr>
              <a:t>Kviz-Glazbeni</a:t>
            </a:r>
            <a:endParaRPr lang="hr-H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314" name="Podnaslov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 eaLnBrk="1" hangingPunct="1"/>
            <a:r>
              <a:rPr lang="hr-HR" smtClean="0"/>
              <a:t>Opera</a:t>
            </a:r>
          </a:p>
        </p:txBody>
      </p:sp>
      <p:pic>
        <p:nvPicPr>
          <p:cNvPr id="4" name="Slika 3" descr="opera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565400"/>
            <a:ext cx="381000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9. Prva hrvatska opera je…</a:t>
            </a:r>
            <a:endParaRPr lang="hr-HR" dirty="0"/>
          </a:p>
        </p:txBody>
      </p:sp>
      <p:sp>
        <p:nvSpPr>
          <p:cNvPr id="22530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hr-HR" smtClean="0">
                <a:hlinkClick r:id="rId2" action="ppaction://hlinksldjump"/>
              </a:rPr>
              <a:t>Ljubav i zloba</a:t>
            </a: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hr-HR" smtClean="0">
                <a:hlinkClick r:id="rId3" action="ppaction://hlinksldjump"/>
              </a:rPr>
              <a:t>Porin</a:t>
            </a: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hr-HR" smtClean="0">
                <a:hlinkClick r:id="rId3" action="ppaction://hlinksldjump"/>
              </a:rPr>
              <a:t>Ero s onoga svijeta</a:t>
            </a: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392113" y="734378"/>
            <a:ext cx="7239000" cy="114299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b="0" dirty="0" smtClean="0"/>
              <a:t/>
            </a:r>
            <a:br>
              <a:rPr lang="hr-HR" b="0" dirty="0" smtClean="0"/>
            </a:br>
            <a:r>
              <a:rPr lang="hr-HR" b="0" dirty="0" smtClean="0"/>
              <a:t/>
            </a:r>
            <a:br>
              <a:rPr lang="hr-HR" b="0" dirty="0" smtClean="0"/>
            </a:br>
            <a:r>
              <a:rPr lang="hr-HR" b="0" dirty="0" smtClean="0"/>
              <a:t/>
            </a:r>
            <a:br>
              <a:rPr lang="hr-HR" b="0" dirty="0" smtClean="0"/>
            </a:br>
            <a:r>
              <a:rPr lang="hr-HR" b="0" dirty="0" smtClean="0"/>
              <a:t/>
            </a:r>
            <a:br>
              <a:rPr lang="hr-HR" b="0" dirty="0" smtClean="0"/>
            </a:br>
            <a:r>
              <a:rPr lang="hr-HR" b="0" dirty="0" smtClean="0"/>
              <a:t/>
            </a:r>
            <a:br>
              <a:rPr lang="hr-HR" b="0" dirty="0" smtClean="0"/>
            </a:br>
            <a:r>
              <a:rPr lang="hr-HR" b="0" dirty="0" smtClean="0"/>
              <a:t/>
            </a:r>
            <a:br>
              <a:rPr lang="hr-HR" b="0" dirty="0" smtClean="0"/>
            </a:br>
            <a:r>
              <a:rPr lang="hr-HR" b="0" dirty="0" smtClean="0"/>
              <a:t>9. Koliko je dramsko-scenskih </a:t>
            </a:r>
            <a:br>
              <a:rPr lang="hr-HR" b="0" dirty="0" smtClean="0"/>
            </a:br>
            <a:r>
              <a:rPr lang="hr-HR" b="0" dirty="0" smtClean="0"/>
              <a:t>glazbenih djela napisao Jakov Gotovac?</a:t>
            </a:r>
            <a:endParaRPr lang="hr-HR" b="0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hr-HR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r-HR" dirty="0" smtClean="0">
                <a:hlinkClick r:id="rId2" action="ppaction://hlinksldjump"/>
              </a:rPr>
              <a:t>12</a:t>
            </a:r>
            <a:endParaRPr lang="hr-HR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hr-HR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r-HR" dirty="0" smtClean="0">
                <a:hlinkClick r:id="rId2" action="ppaction://hlinksldjump"/>
              </a:rPr>
              <a:t>7</a:t>
            </a:r>
            <a:endParaRPr lang="hr-HR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hr-HR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r-HR" dirty="0" smtClean="0">
                <a:hlinkClick r:id="rId3" action="ppaction://hlinksldjump"/>
              </a:rPr>
              <a:t>8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63550" y="106299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b="0" dirty="0" smtClean="0"/>
              <a:t/>
            </a:r>
            <a:br>
              <a:rPr lang="hr-HR" b="0" dirty="0" smtClean="0"/>
            </a:br>
            <a:r>
              <a:rPr lang="hr-HR" b="0" dirty="0" smtClean="0"/>
              <a:t/>
            </a:r>
            <a:br>
              <a:rPr lang="hr-HR" b="0" dirty="0" smtClean="0"/>
            </a:br>
            <a:r>
              <a:rPr lang="hr-HR" b="0" dirty="0" smtClean="0"/>
              <a:t/>
            </a:r>
            <a:br>
              <a:rPr lang="hr-HR" b="0" dirty="0" smtClean="0"/>
            </a:br>
            <a:r>
              <a:rPr lang="hr-HR" b="0" dirty="0" smtClean="0"/>
              <a:t/>
            </a:r>
            <a:br>
              <a:rPr lang="hr-HR" b="0" dirty="0" smtClean="0"/>
            </a:br>
            <a:r>
              <a:rPr lang="hr-HR" b="0" dirty="0" smtClean="0"/>
              <a:t/>
            </a:r>
            <a:br>
              <a:rPr lang="hr-HR" b="0" dirty="0" smtClean="0"/>
            </a:br>
            <a:r>
              <a:rPr lang="hr-HR" b="0" dirty="0" smtClean="0"/>
              <a:t/>
            </a:r>
            <a:br>
              <a:rPr lang="hr-HR" b="0" dirty="0" smtClean="0"/>
            </a:br>
            <a:r>
              <a:rPr lang="hr-HR" b="0" dirty="0" smtClean="0"/>
              <a:t/>
            </a:r>
            <a:br>
              <a:rPr lang="hr-HR" b="0" dirty="0" smtClean="0"/>
            </a:br>
            <a:r>
              <a:rPr lang="hr-HR" b="0" dirty="0" smtClean="0"/>
              <a:t/>
            </a:r>
            <a:br>
              <a:rPr lang="hr-HR" b="0" dirty="0" smtClean="0"/>
            </a:br>
            <a:r>
              <a:rPr lang="hr-HR" b="0" dirty="0" smtClean="0"/>
              <a:t/>
            </a:r>
            <a:br>
              <a:rPr lang="hr-HR" b="0" dirty="0" smtClean="0"/>
            </a:br>
            <a:r>
              <a:rPr lang="hr-HR" b="0" dirty="0" smtClean="0"/>
              <a:t/>
            </a:r>
            <a:br>
              <a:rPr lang="hr-HR" b="0" dirty="0" smtClean="0"/>
            </a:br>
            <a:r>
              <a:rPr lang="hr-HR" b="0" dirty="0" smtClean="0"/>
              <a:t/>
            </a:r>
            <a:br>
              <a:rPr lang="hr-HR" b="0" dirty="0" smtClean="0"/>
            </a:br>
            <a:r>
              <a:rPr lang="hr-HR" b="0" dirty="0" smtClean="0"/>
              <a:t>11. Tko je najznačajniji skladatelj iz razdoblja hrvatskoga narodnog preporoda?</a:t>
            </a:r>
            <a:endParaRPr lang="hr-HR" b="0" dirty="0"/>
          </a:p>
        </p:txBody>
      </p:sp>
      <p:sp>
        <p:nvSpPr>
          <p:cNvPr id="24578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hr-HR" smtClean="0">
                <a:hlinkClick r:id="rId2" action="ppaction://hlinksldjump"/>
              </a:rPr>
              <a:t>Ivan pl. Zajc</a:t>
            </a: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hr-HR" smtClean="0">
                <a:hlinkClick r:id="rId2" action="ppaction://hlinksldjump"/>
              </a:rPr>
              <a:t>Jakov Gotovac</a:t>
            </a: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hr-HR" smtClean="0">
                <a:hlinkClick r:id="rId3" action="ppaction://hlinksldjump"/>
              </a:rPr>
              <a:t>Vatroslav Lisinski</a:t>
            </a:r>
            <a:endParaRPr lang="hr-HR" smtClean="0"/>
          </a:p>
        </p:txBody>
      </p:sp>
      <p:pic>
        <p:nvPicPr>
          <p:cNvPr id="24579" name="Slika 3" descr="lisinski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1557338"/>
            <a:ext cx="2571750" cy="373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12. Koja je najpoznatija opera Ivana </a:t>
            </a:r>
            <a:r>
              <a:rPr lang="hr-HR" dirty="0" err="1" smtClean="0"/>
              <a:t>pl</a:t>
            </a:r>
            <a:r>
              <a:rPr lang="hr-HR" dirty="0" smtClean="0"/>
              <a:t>. Zajca?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hr-HR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r-HR" dirty="0" smtClean="0">
                <a:hlinkClick r:id="rId2" action="ppaction://hlinksldjump"/>
              </a:rPr>
              <a:t>Simfonijsko kolo</a:t>
            </a:r>
            <a:endParaRPr lang="hr-HR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hr-HR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r-HR" dirty="0" smtClean="0">
                <a:hlinkClick r:id="rId3" action="ppaction://hlinksldjump"/>
              </a:rPr>
              <a:t>Nikola Šubić Zrinjski</a:t>
            </a:r>
            <a:endParaRPr lang="hr-HR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hr-HR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r-HR" dirty="0" smtClean="0">
                <a:hlinkClick r:id="rId2" action="ppaction://hlinksldjump"/>
              </a:rPr>
              <a:t>Koleda</a:t>
            </a:r>
            <a:endParaRPr lang="hr-HR" dirty="0"/>
          </a:p>
        </p:txBody>
      </p:sp>
      <p:pic>
        <p:nvPicPr>
          <p:cNvPr id="25603" name="Slika 3" descr="zajc_ivan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1773238"/>
            <a:ext cx="2319337" cy="33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13. Operna kazališta u Hrvatskoj su:</a:t>
            </a:r>
            <a:endParaRPr lang="hr-HR" dirty="0"/>
          </a:p>
        </p:txBody>
      </p:sp>
      <p:sp>
        <p:nvSpPr>
          <p:cNvPr id="26626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hr-HR" smtClean="0">
                <a:hlinkClick r:id="rId2" action="ppaction://hlinksldjump"/>
              </a:rPr>
              <a:t>U Dubrovniku, Zadru, Splitu, Rijeci</a:t>
            </a: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hr-HR" smtClean="0">
                <a:hlinkClick r:id="rId3" action="ppaction://hlinksldjump"/>
              </a:rPr>
              <a:t>U Zagrebu, Rijeci, Osijeku, Splitu</a:t>
            </a: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hr-HR" smtClean="0">
                <a:hlinkClick r:id="rId2" action="ppaction://hlinksldjump"/>
              </a:rPr>
              <a:t>U Zagrebu, Zadru, Osijeku, Rijeci</a:t>
            </a: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14. Koliko je opera napisao Ivan </a:t>
            </a:r>
            <a:r>
              <a:rPr lang="hr-HR" dirty="0" err="1" smtClean="0"/>
              <a:t>pl</a:t>
            </a:r>
            <a:r>
              <a:rPr lang="hr-HR" dirty="0" smtClean="0"/>
              <a:t>. Zajc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hr-HR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r-HR" dirty="0" smtClean="0">
                <a:hlinkClick r:id="rId2" action="ppaction://hlinksldjump"/>
              </a:rPr>
              <a:t>22</a:t>
            </a:r>
            <a:endParaRPr lang="hr-HR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hr-HR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r-HR" dirty="0" smtClean="0">
                <a:hlinkClick r:id="rId2" action="ppaction://hlinksldjump"/>
              </a:rPr>
              <a:t>23</a:t>
            </a:r>
            <a:endParaRPr lang="hr-HR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hr-HR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r-HR" dirty="0" smtClean="0">
                <a:hlinkClick r:id="rId3" action="ppaction://hlinksldjump"/>
              </a:rPr>
              <a:t>21</a:t>
            </a:r>
            <a:endParaRPr lang="hr-HR" dirty="0"/>
          </a:p>
        </p:txBody>
      </p:sp>
      <p:pic>
        <p:nvPicPr>
          <p:cNvPr id="4" name="Slika 3" descr="zajc_pl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00" y="1916113"/>
            <a:ext cx="2336800" cy="341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15. Što je romanca?</a:t>
            </a:r>
            <a:endParaRPr lang="hr-HR" dirty="0"/>
          </a:p>
        </p:txBody>
      </p:sp>
      <p:sp>
        <p:nvSpPr>
          <p:cNvPr id="28674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hr-HR" smtClean="0">
                <a:hlinkClick r:id="rId2" action="ppaction://hlinksldjump"/>
              </a:rPr>
              <a:t>Prva izvedba opere nakon njenog nastanka</a:t>
            </a: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hr-HR" smtClean="0">
                <a:hlinkClick r:id="rId2" action="ppaction://hlinksldjump"/>
              </a:rPr>
              <a:t>Instrumentalni uvod u operu</a:t>
            </a: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hr-HR" smtClean="0">
                <a:hlinkClick r:id="rId3" action="ppaction://hlinksldjump"/>
              </a:rPr>
              <a:t>Kraća vokalna ili instrumentalna skladba lirskoga ugođaja</a:t>
            </a: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68313" y="333375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84632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 contourW="12700">
              <a:bevelT w="6350" h="69850"/>
              <a:extrusionClr>
                <a:schemeClr val="tx1"/>
              </a:extrusionClr>
              <a:contourClr>
                <a:srgbClr val="FFFF00"/>
              </a:contourClr>
            </a:sp3d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hr-HR" sz="44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radley Hand ITC" pitchFamily="66" charset="0"/>
              </a:rPr>
              <a:t>ČESTITAM!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hr-HR" sz="4400" dirty="0" smtClean="0">
              <a:ln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radley Hand ITC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hr-HR" sz="44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radley Hand ITC" pitchFamily="66" charset="0"/>
              </a:rPr>
              <a:t>Uspješno ste završili glazbeni kviz!!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hr-HR" sz="4400" dirty="0" smtClean="0">
              <a:ln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radley Hand ITC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hr-HR" sz="28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Bradley Hand ITC" pitchFamily="66" charset="0"/>
              </a:rPr>
              <a:t>Marina </a:t>
            </a:r>
            <a:r>
              <a:rPr lang="hr-HR" sz="28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Bradley Hand ITC" pitchFamily="66" charset="0"/>
              </a:rPr>
              <a:t>Kekez</a:t>
            </a:r>
            <a:r>
              <a:rPr lang="hr-HR" sz="28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Bradley Hand ITC" pitchFamily="66" charset="0"/>
              </a:rPr>
              <a:t> 8c</a:t>
            </a:r>
            <a:endParaRPr lang="hr-HR" sz="2800" dirty="0">
              <a:ln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latin typeface="Bradley Hand ITC" pitchFamily="66" charset="0"/>
            </a:endParaRPr>
          </a:p>
        </p:txBody>
      </p:sp>
      <p:pic>
        <p:nvPicPr>
          <p:cNvPr id="5" name="Slika 4" descr="smil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4013200"/>
            <a:ext cx="2808288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Pogrešno!!!</a:t>
            </a:r>
            <a:endParaRPr lang="hr-HR" dirty="0"/>
          </a:p>
        </p:txBody>
      </p:sp>
      <p:pic>
        <p:nvPicPr>
          <p:cNvPr id="30722" name="Rezervirano mjesto sadržaja 4" descr="palac-dolje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87450" y="2852738"/>
            <a:ext cx="6350000" cy="3454400"/>
          </a:xfrm>
        </p:spPr>
      </p:pic>
      <p:sp>
        <p:nvSpPr>
          <p:cNvPr id="4" name="Akcijski gumb: Nazad ili prethodno 3">
            <a:hlinkClick r:id="" action="ppaction://hlinkshowjump?jump=lastslideviewed" highlightClick="1"/>
          </p:cNvPr>
          <p:cNvSpPr/>
          <p:nvPr/>
        </p:nvSpPr>
        <p:spPr>
          <a:xfrm>
            <a:off x="5651500" y="549275"/>
            <a:ext cx="2016125" cy="115093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1. Što je opera?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hr-HR" dirty="0" smtClean="0">
              <a:solidFill>
                <a:schemeClr val="tx2">
                  <a:lumMod val="25000"/>
                  <a:lumOff val="75000"/>
                </a:schemeClr>
              </a:solidFill>
              <a:hlinkClick r:id="rId2" action="ppaction://hlinksldjump"/>
            </a:endParaRP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r-HR" dirty="0" smtClean="0">
                <a:solidFill>
                  <a:schemeClr val="tx2">
                    <a:lumMod val="25000"/>
                    <a:lumOff val="75000"/>
                  </a:schemeClr>
                </a:solidFill>
                <a:hlinkClick r:id="rId2" action="ppaction://hlinksldjump"/>
              </a:rPr>
              <a:t>Glazbeno scensko djelo </a:t>
            </a:r>
            <a:r>
              <a:rPr lang="hr-HR" dirty="0" err="1" smtClean="0">
                <a:solidFill>
                  <a:schemeClr val="tx2">
                    <a:lumMod val="25000"/>
                    <a:lumOff val="75000"/>
                  </a:schemeClr>
                </a:solidFill>
                <a:hlinkClick r:id="rId2" action="ppaction://hlinksldjump"/>
              </a:rPr>
              <a:t>namjenjeno</a:t>
            </a:r>
            <a:r>
              <a:rPr lang="hr-HR" dirty="0" smtClean="0">
                <a:solidFill>
                  <a:schemeClr val="tx2">
                    <a:lumMod val="25000"/>
                    <a:lumOff val="75000"/>
                  </a:schemeClr>
                </a:solidFill>
                <a:hlinkClick r:id="rId2" action="ppaction://hlinksldjump"/>
              </a:rPr>
              <a:t> sviračima, plesačima i pjevačima</a:t>
            </a:r>
            <a:endParaRPr lang="hr-HR" dirty="0" smtClean="0">
              <a:solidFill>
                <a:schemeClr val="tx2">
                  <a:lumMod val="25000"/>
                  <a:lumOff val="75000"/>
                </a:schemeClr>
              </a:solidFill>
            </a:endParaRP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hr-HR" dirty="0" smtClean="0">
              <a:solidFill>
                <a:schemeClr val="tx2">
                  <a:lumMod val="25000"/>
                  <a:lumOff val="75000"/>
                </a:schemeClr>
              </a:solidFill>
            </a:endParaRP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r-HR" dirty="0" smtClean="0">
                <a:solidFill>
                  <a:schemeClr val="tx2">
                    <a:lumMod val="25000"/>
                    <a:lumOff val="75000"/>
                  </a:schemeClr>
                </a:solidFill>
                <a:hlinkClick r:id="rId3" action="ppaction://hlinksldjump"/>
              </a:rPr>
              <a:t>Djelo koje sadrži riječi za glazbenu izvedbu</a:t>
            </a:r>
            <a:endParaRPr lang="hr-HR" dirty="0" smtClean="0">
              <a:solidFill>
                <a:schemeClr val="tx2">
                  <a:lumMod val="25000"/>
                  <a:lumOff val="75000"/>
                </a:schemeClr>
              </a:solidFill>
            </a:endParaRP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hr-HR" dirty="0" smtClean="0">
              <a:solidFill>
                <a:schemeClr val="tx2">
                  <a:lumMod val="25000"/>
                  <a:lumOff val="75000"/>
                </a:schemeClr>
              </a:solidFill>
            </a:endParaRP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r-HR" dirty="0" smtClean="0">
                <a:solidFill>
                  <a:schemeClr val="tx2">
                    <a:lumMod val="25000"/>
                    <a:lumOff val="75000"/>
                  </a:schemeClr>
                </a:solidFill>
                <a:hlinkClick r:id="rId3" action="ppaction://hlinksldjump"/>
              </a:rPr>
              <a:t>Melodičan govor uz glazbenu pratnju</a:t>
            </a:r>
            <a:endParaRPr lang="hr-HR" dirty="0">
              <a:solidFill>
                <a:schemeClr val="tx2">
                  <a:lumMod val="25000"/>
                  <a:lumOff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2. Najvažnija 3 dijela opere su:</a:t>
            </a:r>
            <a:endParaRPr lang="hr-HR" dirty="0"/>
          </a:p>
        </p:txBody>
      </p:sp>
      <p:sp>
        <p:nvSpPr>
          <p:cNvPr id="1536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hr-HR" smtClean="0">
                <a:hlinkClick r:id="rId2" action="ppaction://hlinksldjump"/>
              </a:rPr>
              <a:t>Uvertira, intermezzo, plesni dio</a:t>
            </a: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hr-HR" smtClean="0">
                <a:hlinkClick r:id="rId3" action="ppaction://hlinksldjump"/>
              </a:rPr>
              <a:t>Kostimi, scenarij, gluma</a:t>
            </a: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hr-HR" smtClean="0">
                <a:hlinkClick r:id="rId3" action="ppaction://hlinksldjump"/>
              </a:rPr>
              <a:t>Balet, drama, glazba</a:t>
            </a: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3. Gdje je nastala opera?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hr-HR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r-HR" dirty="0" smtClean="0">
                <a:hlinkClick r:id="rId2" action="ppaction://hlinksldjump"/>
              </a:rPr>
              <a:t>U Italiji</a:t>
            </a:r>
            <a:endParaRPr lang="hr-HR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hr-HR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r-HR" dirty="0" smtClean="0">
                <a:hlinkClick r:id="rId3" action="ppaction://hlinksldjump"/>
              </a:rPr>
              <a:t>U Španjolskoj</a:t>
            </a:r>
            <a:endParaRPr lang="hr-HR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hr-HR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r-HR" dirty="0" smtClean="0">
                <a:hlinkClick r:id="rId3" action="ppaction://hlinksldjump"/>
              </a:rPr>
              <a:t>U Njemačkoj</a:t>
            </a:r>
            <a:endParaRPr lang="hr-HR" dirty="0"/>
          </a:p>
        </p:txBody>
      </p:sp>
      <p:pic>
        <p:nvPicPr>
          <p:cNvPr id="4" name="Slika 3" descr="italija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8038" y="1989138"/>
            <a:ext cx="428625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4. Muški glasovi su:</a:t>
            </a:r>
            <a:endParaRPr lang="hr-HR" dirty="0"/>
          </a:p>
        </p:txBody>
      </p:sp>
      <p:sp>
        <p:nvSpPr>
          <p:cNvPr id="17410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hr-HR" smtClean="0">
                <a:hlinkClick r:id="rId2" action="ppaction://hlinksldjump"/>
              </a:rPr>
              <a:t>Bas, sopran, alt</a:t>
            </a: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hr-HR" smtClean="0">
                <a:hlinkClick r:id="rId3" action="ppaction://hlinksldjump"/>
              </a:rPr>
              <a:t>Bariton, bas, tenor</a:t>
            </a: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hr-HR" smtClean="0">
                <a:hlinkClick r:id="rId2" action="ppaction://hlinksldjump"/>
              </a:rPr>
              <a:t>Alt, bas, tenor</a:t>
            </a:r>
            <a:endParaRPr lang="hr-HR" smtClean="0"/>
          </a:p>
        </p:txBody>
      </p:sp>
      <p:pic>
        <p:nvPicPr>
          <p:cNvPr id="4" name="Slika 3" descr="263810~Luciano-Pavarotti-Poster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0200" y="1989138"/>
            <a:ext cx="3455988" cy="278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5. Koji su naši najpoznatiji operni skladatelji?</a:t>
            </a:r>
            <a:endParaRPr lang="hr-HR" dirty="0"/>
          </a:p>
        </p:txBody>
      </p:sp>
      <p:sp>
        <p:nvSpPr>
          <p:cNvPr id="18434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hr-HR" smtClean="0">
                <a:hlinkClick r:id="rId2" action="ppaction://hlinksldjump"/>
              </a:rPr>
              <a:t>Nikolaj Rimski-Korsakov, Boris Papandopulo, Giuseppe Verdi</a:t>
            </a: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hr-HR" smtClean="0">
                <a:hlinkClick r:id="rId3" action="ppaction://hlinksldjump"/>
              </a:rPr>
              <a:t>Vatroslav Lisinski, Ivan Zajc, Jakov Gotovac</a:t>
            </a: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hr-HR" smtClean="0">
                <a:hlinkClick r:id="rId2" action="ppaction://hlinksldjump"/>
              </a:rPr>
              <a:t>Josip Mandić, Antonín Dvořák, Petar Iljič Čajkovski</a:t>
            </a: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6. Najpoznatije opere  Jakova Gotovca su…?</a:t>
            </a:r>
            <a:endParaRPr lang="hr-HR" dirty="0"/>
          </a:p>
        </p:txBody>
      </p:sp>
      <p:sp>
        <p:nvSpPr>
          <p:cNvPr id="19458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hr-HR" smtClean="0">
                <a:hlinkClick r:id="rId2" action="ppaction://hlinksldjump"/>
              </a:rPr>
              <a:t>Zorko</a:t>
            </a:r>
            <a:r>
              <a:rPr lang="hr-HR" i="1" smtClean="0">
                <a:hlinkClick r:id="rId2" action="ppaction://hlinksldjump"/>
              </a:rPr>
              <a:t> </a:t>
            </a:r>
            <a:r>
              <a:rPr lang="hr-HR" smtClean="0">
                <a:hlinkClick r:id="rId2" action="ppaction://hlinksldjump"/>
              </a:rPr>
              <a:t>moja, Ljubav i Zloba, Porin</a:t>
            </a: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hr-HR" smtClean="0">
                <a:hlinkClick r:id="rId2" action="ppaction://hlinksldjump"/>
              </a:rPr>
              <a:t>Čarobna frula, Život razvratnika</a:t>
            </a: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hr-HR" smtClean="0">
                <a:hlinkClick r:id="rId3" action="ppaction://hlinksldjump"/>
              </a:rPr>
              <a:t>Simfonijsko kolo, Dubravka, Ero s onoga svijeta</a:t>
            </a:r>
            <a:endParaRPr lang="hr-HR" smtClean="0"/>
          </a:p>
          <a:p>
            <a:pPr marL="623888" indent="-514350" eaLnBrk="1" hangingPunct="1">
              <a:buFont typeface="Wingdings 2" pitchFamily="18" charset="2"/>
              <a:buNone/>
            </a:pPr>
            <a:endParaRPr lang="hr-HR" smtClean="0"/>
          </a:p>
        </p:txBody>
      </p:sp>
      <p:pic>
        <p:nvPicPr>
          <p:cNvPr id="4" name="Slika 3" descr="0000200524_l_0_VgarIa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9338" y="4508500"/>
            <a:ext cx="3025775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63550" y="734378"/>
            <a:ext cx="7239000" cy="114299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7. Koncertna dvorana u Zagrebu nosi ime po kojem opernom skladatelju?</a:t>
            </a:r>
            <a:endParaRPr lang="hr-HR" dirty="0"/>
          </a:p>
        </p:txBody>
      </p:sp>
      <p:sp>
        <p:nvSpPr>
          <p:cNvPr id="2048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hr-HR" smtClean="0">
                <a:hlinkClick r:id="rId2" action="ppaction://hlinksldjump"/>
              </a:rPr>
              <a:t>Jakov Gotovac</a:t>
            </a: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hr-HR" smtClean="0">
                <a:hlinkClick r:id="rId3" action="ppaction://hlinksldjump"/>
              </a:rPr>
              <a:t>Vatroslav Lisinski</a:t>
            </a: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hr-HR" smtClean="0">
                <a:hlinkClick r:id="rId2" action="ppaction://hlinksldjump"/>
              </a:rPr>
              <a:t>Ivan Zajc</a:t>
            </a: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/>
          </a:p>
        </p:txBody>
      </p:sp>
      <p:pic>
        <p:nvPicPr>
          <p:cNvPr id="4" name="Slika 3" descr="Zagreb-Koncertna-dvorana-Vatroslav-Lisinski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95738" y="2420938"/>
            <a:ext cx="4013200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b="0" dirty="0" smtClean="0"/>
              <a:t>8. Ero s onoga svijeta je…</a:t>
            </a:r>
            <a:endParaRPr lang="hr-HR" b="0" dirty="0"/>
          </a:p>
        </p:txBody>
      </p:sp>
      <p:sp>
        <p:nvSpPr>
          <p:cNvPr id="21506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hr-HR" smtClean="0">
                <a:hlinkClick r:id="rId2" action="ppaction://hlinksldjump"/>
              </a:rPr>
              <a:t>Humoristična opera</a:t>
            </a: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hr-HR" smtClean="0">
                <a:hlinkClick r:id="rId3" action="ppaction://hlinksldjump"/>
              </a:rPr>
              <a:t>Romantična opera</a:t>
            </a:r>
            <a:endParaRPr lang="hr-HR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endParaRPr lang="hr-HR" smtClean="0">
              <a:hlinkClick r:id="rId3" action="ppaction://hlinksldjump"/>
            </a:endParaRPr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hr-HR" smtClean="0">
                <a:hlinkClick r:id="rId3" action="ppaction://hlinksldjump"/>
              </a:rPr>
              <a:t>Tragična opera</a:t>
            </a: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Kapital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pital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158</TotalTime>
  <Words>153</Words>
  <Application>Microsoft Office PowerPoint</Application>
  <PresentationFormat>On-screen Show (4:3)</PresentationFormat>
  <Paragraphs>94</Paragraphs>
  <Slides>18</Slides>
  <Notes>0</Notes>
  <HiddenSlides>1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Predložak dizajna</vt:lpstr>
      </vt:variant>
      <vt:variant>
        <vt:i4>5</vt:i4>
      </vt:variant>
      <vt:variant>
        <vt:lpstr>Naslovi slajdova</vt:lpstr>
      </vt:variant>
      <vt:variant>
        <vt:i4>18</vt:i4>
      </vt:variant>
    </vt:vector>
  </HeadingPairs>
  <TitlesOfParts>
    <vt:vector size="28" baseType="lpstr">
      <vt:lpstr>Arial</vt:lpstr>
      <vt:lpstr>Trebuchet MS</vt:lpstr>
      <vt:lpstr>Wingdings 2</vt:lpstr>
      <vt:lpstr>Wingdings</vt:lpstr>
      <vt:lpstr>Calibri</vt:lpstr>
      <vt:lpstr>Bogatstvo</vt:lpstr>
      <vt:lpstr>Bogatstvo</vt:lpstr>
      <vt:lpstr>Bogatstvo</vt:lpstr>
      <vt:lpstr>Bogatstvo</vt:lpstr>
      <vt:lpstr>Bogatstvo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Kviz-Glazbeni</dc:title>
  <dc:creator>Korisnik</dc:creator>
  <cp:lastModifiedBy>Ksenija</cp:lastModifiedBy>
  <cp:revision>19</cp:revision>
  <dcterms:created xsi:type="dcterms:W3CDTF">2010-10-06T15:07:51Z</dcterms:created>
  <dcterms:modified xsi:type="dcterms:W3CDTF">2010-10-17T19:21:01Z</dcterms:modified>
</cp:coreProperties>
</file>